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  <p:sldId id="257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OneDrive\&#1056;&#1072;&#1073;&#1086;&#1095;&#1080;&#1081;%20&#1089;&#1090;&#1086;&#1083;\&#1064;&#1072;&#1075;%20&#1074;&#1087;&#1077;&#1088;&#1077;&#1076;%20&#1089;&#1090;&#1080;&#1087;&#1077;&#1085;&#1076;&#1080;&#1103;\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0;&#1090;&#1072;\OneDrive\&#1056;&#1072;&#1073;&#1086;&#1095;&#1080;&#1081;%20&#1089;&#1090;&#1086;&#1083;\&#1064;&#1072;&#1075;%20&#1074;&#1087;&#1077;&#1088;&#1077;&#1076;%20&#1089;&#1090;&#1080;&#1087;&#1077;&#1085;&#1076;&#1080;&#1103;\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После внедрения</a:t>
            </a:r>
            <a:r>
              <a:rPr lang="ru-RU" baseline="0" dirty="0"/>
              <a:t> игровых сценариев</a:t>
            </a:r>
            <a:r>
              <a:rPr lang="ru-RU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134055118110242"/>
          <c:y val="0.17171296296296298"/>
          <c:w val="0.40287467191601051"/>
          <c:h val="0.6714577865266842"/>
        </c:manualLayout>
      </c:layout>
      <c:pieChart>
        <c:varyColors val="1"/>
        <c:ser>
          <c:idx val="0"/>
          <c:order val="0"/>
          <c:tx>
            <c:strRef>
              <c:f>Sheet1!$K$6</c:f>
              <c:strCache>
                <c:ptCount val="1"/>
                <c:pt idx="0">
                  <c:v>Процент (%)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3-48F1-B2A4-557EB7335A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3-48F1-B2A4-557EB7335ACC}"/>
              </c:ext>
            </c:extLst>
          </c:dPt>
          <c:cat>
            <c:strRef>
              <c:f>Sheet1!$J$7:$J$8</c:f>
              <c:strCache>
                <c:ptCount val="2"/>
                <c:pt idx="0">
                  <c:v>Чувствуют себя комфортно</c:v>
                </c:pt>
                <c:pt idx="1">
                  <c:v>Не чувствуют себя комфортно</c:v>
                </c:pt>
              </c:strCache>
            </c:strRef>
          </c:cat>
          <c:val>
            <c:numRef>
              <c:f>Sheet1!$K$7:$K$8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3-48F1-B2A4-557EB7335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Классическая терапия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Sheet1!$K$13</c:f>
              <c:strCache>
                <c:ptCount val="1"/>
                <c:pt idx="0">
                  <c:v>Процент (%)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C-4C5B-954C-D77E226E06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C-4C5B-954C-D77E226E0677}"/>
              </c:ext>
            </c:extLst>
          </c:dPt>
          <c:cat>
            <c:strRef>
              <c:f>Sheet1!$J$14:$J$15</c:f>
              <c:strCache>
                <c:ptCount val="2"/>
                <c:pt idx="0">
                  <c:v>Чувствуют себя комфортно</c:v>
                </c:pt>
                <c:pt idx="1">
                  <c:v>Не чувствуют себя комфортно</c:v>
                </c:pt>
              </c:strCache>
            </c:strRef>
          </c:cat>
          <c:val>
            <c:numRef>
              <c:f>Sheet1!$K$14:$K$15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C-4C5B-954C-D77E226E0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0T20:39:43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24575,'22'1'0,"46"7"0,-51-5 0,92 7 0,13-8 0,3 0 0,-28 3 0,-13-1 0,30 5 0,-12-5 0,43 1 0,317 5 0,-306-12 0,-59-2 0,216 4 0,-303-2 0,-13-3 0,-17-2 0,-60 1 0,-4 0 0,59 4 0,-41-6 0,3 0 0,54 6 0,0 2 0,0-1 0,0 1 0,0 1 0,0 0 0,0 0 0,0 1 0,-10 2 0,6-1 0,1-1 0,-1 0 0,0-1 0,0-1 0,-16 0 0,5-1 0,-77 6 0,-62 3 0,4 6 0,9-10 0,-35 9 0,70-8 0,110-5 0,-23 0 0,27 0 0,1 0 0,-1 0 0,0 0 0,0 0 0,0 0 0,1-1 0,-1 1 0,0 0 0,0 0 0,1 0 0,-1-1 0,0 1 0,0 0 0,1-1 0,-1 1 0,0-1 0,1 1 0,-1-1 0,1 1 0,-1-1 0,0 1 0,1-1 0,-1 1 0,0-2 0,1 1 0,1 0 0,-1 0 0,0 0 0,1 1 0,-1-1 0,1 0 0,-1 0 0,1 1 0,-1-1 0,1 0 0,-1 0 0,1 1 0,0-1 0,-1 1 0,1-1 0,0 1 0,-1-1 0,1 1 0,0-1 0,0 1 0,0 0 0,-1-1 0,2 1 0,25-10 0,-22 8 0,7-1 0,1 0 0,-1 1 0,1 1 0,-1 0 0,24 1 0,21-2 0,35-3 0,-61 5-1365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7D00-E848-426D-9269-54B68051A50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2CEC7-B945-4F7E-9B7B-6B964ADA1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CB921AC-3C82-43EC-9934-AEB3E31474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8A6B73A-17DF-4CEC-98D8-1DB6A682780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36EC14F-08CF-4FCE-A498-AB978DA4E03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C1DD27D-C5C1-440A-AB85-20CCDB6D93E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737E8B-1D34-4F05-953B-300E31FAD79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4479123-3502-47AE-98BD-99C0A052D6A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F9A5C4-51F5-406A-9BD2-0116D458F0F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E2F8D7B-254D-4D6C-A218-5110686335C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F56030-8A3C-43E2-AD13-DB256E380BA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C43B07-4CDC-490C-A105-8206291F03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C9B40CE-E3F9-45C9-9DCC-F61E59AF335A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E5574B8-B368-4064-8994-1D7C832F9690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09F4ADE-6BDC-4500-BA86-CA4E0B7E300A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 noEditPoints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0568393-1084-48CD-BA07-C6E878CA77F0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51591B7-47AA-4702-BD83-64B852B1706B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 noEditPoints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 noEditPoints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 noEditPoints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D075EC4-DE36-4609-B6BC-69753BCCB7D2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 noEditPoints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 noEditPoints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 noEditPoints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 noEditPoints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 noEditPoints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 noEditPoints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8BABDD-5DF8-4C73-82C0-22A3A1889B23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E794610-7BBC-4893-B38B-803FC3746534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2DD438C-C09C-4624-B19B-655959F321E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9C702BF-C997-4F54-9521-4179ACFFBA5B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353252-27D2-4E0E-B4BB-440749E9AB01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4DD87CB-5607-4FE3-BF31-2479E50786E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C678FF-BA14-40B6-8D3F-E1E8AC39BFE1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480401A-1B4C-4732-B9F3-36874BD7F687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2F60AE-537E-4F4B-97FB-9FF9DD7DC6E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B513A8E-4005-410E-BECC-364003E5C02D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32DA105-D138-47F6-8910-BCCAF3FCC28F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/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6542AB-BDB8-4548-9040-13CBE5801BC2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4954" y="303376"/>
            <a:ext cx="10416051" cy="4474005"/>
          </a:xfrm>
        </p:spPr>
        <p:txBody>
          <a:bodyPr/>
          <a:lstStyle/>
          <a:p>
            <a:pPr algn="ctr"/>
            <a:r>
              <a:rPr sz="5400" dirty="0"/>
              <a:t>С</a:t>
            </a:r>
            <a:r>
              <a:rPr lang="ru-RU" sz="5400" dirty="0" err="1"/>
              <a:t>оциальный</a:t>
            </a:r>
            <a:r>
              <a:rPr lang="ru-RU" sz="5400" dirty="0"/>
              <a:t> проект:</a:t>
            </a:r>
            <a:br>
              <a:rPr lang="ru-RU" sz="5400" dirty="0"/>
            </a:br>
            <a:r>
              <a:rPr lang="en-US" sz="5400" dirty="0"/>
              <a:t>"</a:t>
            </a:r>
            <a:r>
              <a:rPr lang="ru-RU" sz="5400" dirty="0"/>
              <a:t>Шаг к жизни</a:t>
            </a:r>
            <a:r>
              <a:rPr lang="en-US" sz="5400" dirty="0"/>
              <a:t>"</a:t>
            </a:r>
            <a:r>
              <a:rPr lang="ru-RU" sz="5400" dirty="0"/>
              <a:t>.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4954" y="5320038"/>
            <a:ext cx="8825658" cy="861420"/>
          </a:xfrm>
        </p:spPr>
        <p:txBody>
          <a:bodyPr>
            <a:normAutofit fontScale="70000" lnSpcReduction="20000"/>
          </a:bodyPr>
          <a:lstStyle/>
          <a:p>
            <a:endParaRPr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Заключение</a:t>
            </a:r>
            <a:endParaRPr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194752" y="168207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Необходимо достичь:</a:t>
            </a:r>
          </a:p>
          <a:p>
            <a:pPr marL="0" indent="0" algn="just">
              <a:buNone/>
            </a:pPr>
            <a:endParaRPr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/>
              <a:t>Адаптивная поддержка</a:t>
            </a:r>
            <a:r>
              <a:rPr lang="ru-RU" dirty="0"/>
              <a:t> с персонализированными рекомендациями.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/>
              <a:t>Игровые элементы</a:t>
            </a:r>
            <a:r>
              <a:rPr lang="en-US" dirty="0"/>
              <a:t>,</a:t>
            </a:r>
            <a:r>
              <a:rPr lang="ru-RU" dirty="0"/>
              <a:t> повышающие вовлеченность и мотивацию.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/>
              <a:t>Комбинированный подход</a:t>
            </a:r>
            <a:r>
              <a:rPr lang="ru-RU" dirty="0"/>
              <a:t> с традиционными и инновационными методами терапии.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Система помогает эффективно восстанавливать психоэмоциональное состояние ветеранов с ПТСР, обеспечивая комфорт и безопасность в процессе реабилитации.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6111" y="295729"/>
            <a:ext cx="9404723" cy="1400530"/>
          </a:xfrm>
        </p:spPr>
        <p:txBody>
          <a:bodyPr/>
          <a:lstStyle/>
          <a:p>
            <a:r>
              <a:t>Актуальность и цель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6111" y="995994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dirty="0" err="1"/>
              <a:t>Актуальность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• </a:t>
            </a:r>
            <a:r>
              <a:rPr lang="ru-RU" dirty="0"/>
              <a:t>   </a:t>
            </a:r>
            <a:r>
              <a:rPr dirty="0" err="1"/>
              <a:t>Рост</a:t>
            </a:r>
            <a:r>
              <a:rPr dirty="0"/>
              <a:t> </a:t>
            </a:r>
            <a:r>
              <a:rPr dirty="0" err="1"/>
              <a:t>числа</a:t>
            </a:r>
            <a:r>
              <a:rPr lang="ru-RU" dirty="0" err="1"/>
              <a:t> людей страдающих от психоэмоциональных расстойств,</a:t>
            </a:r>
            <a:r>
              <a:rPr dirty="0"/>
              <a:t> </a:t>
            </a:r>
            <a:r>
              <a:rPr dirty="0" err="1"/>
              <a:t>ветеранов</a:t>
            </a:r>
            <a:r>
              <a:rPr dirty="0"/>
              <a:t> с ПТСР.</a:t>
            </a:r>
          </a:p>
          <a:p>
            <a:pPr marL="0" indent="0" algn="just">
              <a:buNone/>
            </a:pPr>
            <a:r>
              <a:rPr dirty="0"/>
              <a:t>• </a:t>
            </a:r>
            <a:r>
              <a:rPr dirty="0" err="1"/>
              <a:t>Ограниченная</a:t>
            </a:r>
            <a:r>
              <a:rPr dirty="0"/>
              <a:t> </a:t>
            </a:r>
            <a:r>
              <a:rPr dirty="0" err="1"/>
              <a:t>доступность</a:t>
            </a:r>
            <a:r>
              <a:rPr dirty="0"/>
              <a:t> </a:t>
            </a:r>
            <a:r>
              <a:rPr dirty="0" err="1"/>
              <a:t>качественной</a:t>
            </a:r>
            <a:r>
              <a:rPr dirty="0"/>
              <a:t> </a:t>
            </a:r>
            <a:r>
              <a:rPr dirty="0" err="1"/>
              <a:t>психологической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.</a:t>
            </a:r>
          </a:p>
          <a:p>
            <a:pPr marL="0" indent="0" algn="just">
              <a:buNone/>
            </a:pPr>
            <a:r>
              <a:rPr dirty="0" err="1"/>
              <a:t>Цель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, </a:t>
            </a:r>
            <a:r>
              <a:rPr dirty="0" err="1"/>
              <a:t>обеспечивающей</a:t>
            </a:r>
            <a:r>
              <a:rPr dirty="0"/>
              <a:t> </a:t>
            </a:r>
            <a:r>
              <a:rPr dirty="0" err="1"/>
              <a:t>персонализированную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и </a:t>
            </a:r>
            <a:r>
              <a:rPr dirty="0" err="1"/>
              <a:t>адаптивные</a:t>
            </a:r>
            <a:r>
              <a:rPr dirty="0"/>
              <a:t> </a:t>
            </a:r>
            <a:r>
              <a:rPr dirty="0" err="1"/>
              <a:t>терапевтические</a:t>
            </a:r>
            <a:r>
              <a:rPr dirty="0"/>
              <a:t> </a:t>
            </a:r>
            <a:r>
              <a:rPr dirty="0" err="1"/>
              <a:t>подходы</a:t>
            </a:r>
            <a:r>
              <a:rPr dirty="0"/>
              <a:t> </a:t>
            </a:r>
            <a:r>
              <a:rPr dirty="0" err="1"/>
              <a:t>для</a:t>
            </a:r>
            <a:r>
              <a:rPr lang="ru-RU" dirty="0" err="1"/>
              <a:t> людей с ПТСР, находящихся в трудной жизненной ситуации, пострадавших от военных действий</a:t>
            </a:r>
            <a:r>
              <a:rPr lang="ru-RU" dirty="0"/>
              <a:t>, </a:t>
            </a:r>
            <a:r>
              <a:rPr dirty="0" err="1"/>
              <a:t>ветеранов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6742" y="4622188"/>
            <a:ext cx="3755797" cy="2133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92489" y="4622189"/>
            <a:ext cx="2622991" cy="21331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53153" y="276773"/>
            <a:ext cx="10380186" cy="1981200"/>
          </a:xfrm>
        </p:spPr>
        <p:txBody>
          <a:bodyPr/>
          <a:lstStyle/>
          <a:p>
            <a:r>
              <a:rPr lang="ru-RU" sz="4400" dirty="0"/>
              <a:t>Как чувствует себя человек с ПТСР?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120" y="1485712"/>
            <a:ext cx="6751320" cy="5095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4127" y="1427244"/>
            <a:ext cx="474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Травматический стресс</a:t>
            </a:r>
          </a:p>
          <a:p>
            <a:pPr algn="ctr"/>
            <a:r>
              <a:rPr lang="ru-RU" dirty="0"/>
              <a:t>(первые 48 часов)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4127" y="2682489"/>
            <a:ext cx="474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Острое стрессовое расстройство</a:t>
            </a:r>
          </a:p>
          <a:p>
            <a:pPr algn="ctr"/>
            <a:r>
              <a:rPr lang="ru-RU" dirty="0"/>
              <a:t>(до 4 недель)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127" y="4022215"/>
            <a:ext cx="474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Посттравматическое стрессовое расстройство</a:t>
            </a:r>
          </a:p>
          <a:p>
            <a:pPr algn="ctr"/>
            <a:r>
              <a:rPr lang="ru-RU" dirty="0"/>
              <a:t>(от 1 месяца)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4127" y="5638941"/>
            <a:ext cx="474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Посттравматическое расстройство личности</a:t>
            </a:r>
          </a:p>
          <a:p>
            <a:pPr algn="ctr"/>
            <a:r>
              <a:rPr lang="ru-RU" dirty="0"/>
              <a:t>(длится всю жизнь)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566487" y="2073575"/>
            <a:ext cx="0" cy="60891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66487" y="3328820"/>
            <a:ext cx="0" cy="693395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66487" y="4945545"/>
            <a:ext cx="0" cy="693396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t>Концепция системы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6111" y="133125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игровой</a:t>
            </a:r>
            <a:r>
              <a:rPr dirty="0"/>
              <a:t> </a:t>
            </a:r>
            <a:r>
              <a:rPr dirty="0" err="1"/>
              <a:t>механики</a:t>
            </a:r>
            <a:r>
              <a:rPr dirty="0"/>
              <a:t> (</a:t>
            </a:r>
            <a:r>
              <a:rPr dirty="0" err="1"/>
              <a:t>игрофикация</a:t>
            </a:r>
            <a:r>
              <a:rPr dirty="0"/>
              <a:t>)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повышения</a:t>
            </a:r>
            <a:r>
              <a:rPr dirty="0"/>
              <a:t> </a:t>
            </a:r>
            <a:r>
              <a:rPr dirty="0" err="1"/>
              <a:t>вовлеченности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ИИ-</a:t>
            </a:r>
            <a:r>
              <a:rPr dirty="0" err="1"/>
              <a:t>ассистент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 </a:t>
            </a:r>
            <a:r>
              <a:rPr dirty="0" err="1"/>
              <a:t>эмоционального</a:t>
            </a:r>
            <a:r>
              <a:rPr dirty="0"/>
              <a:t> </a:t>
            </a:r>
            <a:r>
              <a:rPr dirty="0" err="1"/>
              <a:t>состояния</a:t>
            </a:r>
            <a:r>
              <a:rPr dirty="0"/>
              <a:t> и </a:t>
            </a:r>
            <a:r>
              <a:rPr dirty="0" err="1"/>
              <a:t>подбора</a:t>
            </a:r>
            <a:r>
              <a:rPr dirty="0"/>
              <a:t> </a:t>
            </a:r>
            <a:r>
              <a:rPr dirty="0" err="1"/>
              <a:t>рекомендаций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Интерактивные</a:t>
            </a:r>
            <a:r>
              <a:rPr dirty="0"/>
              <a:t> </a:t>
            </a:r>
            <a:r>
              <a:rPr dirty="0" err="1"/>
              <a:t>модули</a:t>
            </a:r>
            <a:r>
              <a:rPr dirty="0"/>
              <a:t> с </a:t>
            </a:r>
            <a:r>
              <a:rPr dirty="0" err="1"/>
              <a:t>медитативными</a:t>
            </a:r>
            <a:r>
              <a:rPr dirty="0"/>
              <a:t> и </a:t>
            </a:r>
            <a:r>
              <a:rPr dirty="0" err="1"/>
              <a:t>когнитивно-поведенческими</a:t>
            </a:r>
            <a:r>
              <a:rPr dirty="0"/>
              <a:t> </a:t>
            </a:r>
            <a:r>
              <a:rPr dirty="0" err="1"/>
              <a:t>техниками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1751"/>
          <a:stretch/>
        </p:blipFill>
        <p:spPr>
          <a:xfrm>
            <a:off x="8324102" y="4117044"/>
            <a:ext cx="3453463" cy="202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7014" y="3903291"/>
            <a:ext cx="2594500" cy="2563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76062" y="3796447"/>
            <a:ext cx="3043492" cy="2670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Особенности</a:t>
            </a:r>
            <a:r>
              <a:rPr dirty="0"/>
              <a:t> и </a:t>
            </a:r>
            <a:r>
              <a:rPr dirty="0" err="1"/>
              <a:t>уникальность</a:t>
            </a:r>
            <a:endParaRPr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6111" y="130088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Особенности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Игровые</a:t>
            </a:r>
            <a:r>
              <a:rPr dirty="0"/>
              <a:t> </a:t>
            </a:r>
            <a:r>
              <a:rPr dirty="0" err="1"/>
              <a:t>сценарии</a:t>
            </a:r>
            <a:r>
              <a:rPr dirty="0"/>
              <a:t>, </a:t>
            </a:r>
            <a:r>
              <a:rPr dirty="0" err="1"/>
              <a:t>основанные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символической</a:t>
            </a:r>
            <a:r>
              <a:rPr dirty="0"/>
              <a:t> </a:t>
            </a:r>
            <a:r>
              <a:rPr dirty="0" err="1"/>
              <a:t>проработке</a:t>
            </a:r>
            <a:r>
              <a:rPr dirty="0"/>
              <a:t> </a:t>
            </a:r>
            <a:r>
              <a:rPr dirty="0" err="1"/>
              <a:t>травм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Персонализированный</a:t>
            </a:r>
            <a:r>
              <a:rPr dirty="0"/>
              <a:t> ИИ-</a:t>
            </a:r>
            <a:r>
              <a:rPr dirty="0" err="1"/>
              <a:t>ассистент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 err="1"/>
              <a:t>Уникальность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 err="1"/>
              <a:t>Сочетание</a:t>
            </a:r>
            <a:r>
              <a:rPr dirty="0"/>
              <a:t> </a:t>
            </a:r>
            <a:r>
              <a:rPr dirty="0" err="1"/>
              <a:t>игрофикации</a:t>
            </a:r>
            <a:r>
              <a:rPr dirty="0"/>
              <a:t> с </a:t>
            </a:r>
            <a:r>
              <a:rPr dirty="0" err="1"/>
              <a:t>адаптивной</a:t>
            </a:r>
            <a:r>
              <a:rPr dirty="0"/>
              <a:t> </a:t>
            </a:r>
            <a:r>
              <a:rPr dirty="0" err="1"/>
              <a:t>терапией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 </a:t>
            </a:r>
            <a:r>
              <a:rPr dirty="0" err="1"/>
              <a:t>эмоционального</a:t>
            </a:r>
            <a:r>
              <a:rPr dirty="0"/>
              <a:t> </a:t>
            </a:r>
            <a:r>
              <a:rPr dirty="0" err="1"/>
              <a:t>состояния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0278" y="4329394"/>
            <a:ext cx="3358031" cy="2043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9815" y="6143672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Геймификация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8444616" y="4186729"/>
          <a:ext cx="3140581" cy="232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56272" y="4186729"/>
          <a:ext cx="3440381" cy="239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17413" y="136524"/>
            <a:ext cx="10254226" cy="1981200"/>
          </a:xfrm>
        </p:spPr>
        <p:txBody>
          <a:bodyPr/>
          <a:lstStyle/>
          <a:p>
            <a:r>
              <a:rPr lang="ru-RU" dirty="0"/>
              <a:t>Интерфейс системы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screenshot of a chat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488" y="1428601"/>
            <a:ext cx="5489112" cy="340819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0" y="3141081"/>
            <a:ext cx="5589270" cy="3480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51518" y="1718197"/>
            <a:ext cx="2033752" cy="68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5635" y="1699330"/>
            <a:ext cx="1263218" cy="805837"/>
          </a:xfrm>
          <a:prstGeom prst="roundRect">
            <a:avLst>
              <a:gd name="adj" fmla="val 25729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 l="4006" t="3256" r="3294" b="3256"/>
          <a:stretch/>
        </p:blipFill>
        <p:spPr>
          <a:xfrm>
            <a:off x="3874726" y="5178595"/>
            <a:ext cx="1155209" cy="1164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51198" y="5228857"/>
            <a:ext cx="1064052" cy="1064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3915" y="5106979"/>
            <a:ext cx="1307807" cy="1307807"/>
          </a:xfrm>
          <a:prstGeom prst="rect">
            <a:avLst/>
          </a:prstGeom>
        </p:spPr>
      </p:pic>
      <p:pic>
        <p:nvPicPr>
          <p:cNvPr id="13" name="Picture 12" descr="Picture backgroun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6579" y="1698775"/>
            <a:ext cx="806392" cy="8063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t>Анализ конкурентов и преимущества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Сравнительный</a:t>
            </a:r>
            <a:r>
              <a:rPr dirty="0"/>
              <a:t> </a:t>
            </a:r>
            <a:r>
              <a:rPr dirty="0" err="1"/>
              <a:t>анализ</a:t>
            </a:r>
            <a:r>
              <a:rPr dirty="0"/>
              <a:t>:</a:t>
            </a:r>
          </a:p>
          <a:p>
            <a:pPr marL="0" indent="0" algn="just">
              <a:buNone/>
            </a:pPr>
            <a:r>
              <a:rPr dirty="0"/>
              <a:t>• </a:t>
            </a:r>
            <a:r>
              <a:rPr dirty="0" err="1"/>
              <a:t>Существующие</a:t>
            </a:r>
            <a:r>
              <a:rPr dirty="0"/>
              <a:t> </a:t>
            </a:r>
            <a:r>
              <a:rPr dirty="0" err="1"/>
              <a:t>приложения</a:t>
            </a:r>
            <a:r>
              <a:rPr dirty="0"/>
              <a:t> (Headspace, Calm, </a:t>
            </a:r>
            <a:r>
              <a:rPr lang="ru-RU" dirty="0"/>
              <a:t>Ясно и другие</a:t>
            </a:r>
            <a:r>
              <a:rPr dirty="0"/>
              <a:t>) </a:t>
            </a:r>
            <a:r>
              <a:rPr dirty="0" err="1"/>
              <a:t>фокусируются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общем</a:t>
            </a:r>
            <a:r>
              <a:rPr dirty="0"/>
              <a:t> </a:t>
            </a:r>
            <a:r>
              <a:rPr dirty="0" err="1"/>
              <a:t>состоянии</a:t>
            </a:r>
            <a:r>
              <a:rPr dirty="0"/>
              <a:t>, а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ПТСР.</a:t>
            </a:r>
          </a:p>
          <a:p>
            <a:pPr marL="0" indent="0" algn="just">
              <a:buNone/>
            </a:pPr>
            <a:r>
              <a:rPr dirty="0"/>
              <a:t>• </a:t>
            </a:r>
            <a:r>
              <a:rPr dirty="0" err="1"/>
              <a:t>Наша</a:t>
            </a:r>
            <a:r>
              <a:rPr dirty="0"/>
              <a:t> </a:t>
            </a: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предлагает</a:t>
            </a:r>
            <a:r>
              <a:rPr dirty="0"/>
              <a:t> </a:t>
            </a:r>
            <a:r>
              <a:rPr dirty="0" err="1"/>
              <a:t>глубокую</a:t>
            </a:r>
            <a:r>
              <a:rPr dirty="0"/>
              <a:t> </a:t>
            </a:r>
            <a:r>
              <a:rPr dirty="0" err="1"/>
              <a:t>персонализацию</a:t>
            </a:r>
            <a:r>
              <a:rPr dirty="0"/>
              <a:t> и </a:t>
            </a:r>
            <a:r>
              <a:rPr dirty="0" err="1"/>
              <a:t>уникальные</a:t>
            </a:r>
            <a:r>
              <a:rPr dirty="0"/>
              <a:t> </a:t>
            </a:r>
            <a:r>
              <a:rPr dirty="0" err="1"/>
              <a:t>игровые</a:t>
            </a:r>
            <a:r>
              <a:rPr dirty="0"/>
              <a:t> </a:t>
            </a:r>
            <a:r>
              <a:rPr dirty="0" err="1"/>
              <a:t>элементы</a:t>
            </a:r>
            <a:r>
              <a:rPr lang="ru-RU" dirty="0"/>
              <a:t>, помогая человеку в игровой форме лучше понять свое состояние, прийти к выводу, что ему нужна профессиональная помощь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9424" y="4754880"/>
            <a:ext cx="3307495" cy="1729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07279" y="4754880"/>
            <a:ext cx="1732281" cy="1709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74956" y="4752383"/>
            <a:ext cx="2935522" cy="1729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26013" y="225751"/>
            <a:ext cx="6425166" cy="868111"/>
          </a:xfrm>
        </p:spPr>
        <p:txBody>
          <a:bodyPr/>
          <a:lstStyle/>
          <a:p>
            <a:r>
              <a:rPr lang="ru-RU" dirty="0"/>
              <a:t>Анализ конкурентов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3137" y="1341784"/>
          <a:ext cx="11585725" cy="52120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31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Приложение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Основные функции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Ключевое достоинство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Ключевой недостаток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Стоимость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Headspace</a:t>
                      </a:r>
                      <a:endParaRPr lang="ru-RU" dirty="0"/>
                    </a:p>
                    <a:p>
                      <a:r>
                        <a:rPr lang="ru-RU" dirty="0"/>
                        <a:t>(Свободное пространсво)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Медитация, управление сном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Высокое качество материалов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стоимость подписки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/>
                        <a:t>От 1300 руб. За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Calm</a:t>
                      </a:r>
                      <a:endParaRPr lang="ru-RU" dirty="0"/>
                    </a:p>
                    <a:p>
                      <a:r>
                        <a:rPr lang="ru-RU" dirty="0"/>
                        <a:t>(Покой)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Снятие тревожности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Разнообразие релаксационных аудио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Ограниченная эффективность при ПТСР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 1500 руб. За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Ясно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Онлайн-психотерапия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Доступ к профессиональным психологам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стоимость консультаций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 2850 руб. за сессию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Эмпатия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Поддержка психологов онлайн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Удобный интерфейс, доступные цены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Меньший выбор специалистов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 1000 руб./сессия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/>
                        <a:t>Meditopia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Медитация и управление стрессом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Локализация на русском языке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Требует самостоятельной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 649 руб./мес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Архитектура</a:t>
            </a:r>
            <a:r>
              <a:rPr dirty="0"/>
              <a:t> </a:t>
            </a:r>
            <a:r>
              <a:rPr dirty="0" err="1"/>
              <a:t>системы</a:t>
            </a:r>
            <a:endParaRPr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6111" y="148395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Ключевые</a:t>
            </a:r>
            <a:r>
              <a:rPr dirty="0"/>
              <a:t> </a:t>
            </a:r>
            <a:r>
              <a:rPr dirty="0" err="1"/>
              <a:t>компоненты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Клиент</a:t>
            </a:r>
            <a:r>
              <a:rPr dirty="0"/>
              <a:t>: React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интерактивного</a:t>
            </a:r>
            <a:r>
              <a:rPr dirty="0"/>
              <a:t> </a:t>
            </a:r>
            <a:r>
              <a:rPr dirty="0" err="1"/>
              <a:t>интерфейса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Сервер</a:t>
            </a:r>
            <a:r>
              <a:rPr dirty="0"/>
              <a:t>: Node.js + Express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обработки</a:t>
            </a:r>
            <a:r>
              <a:rPr dirty="0"/>
              <a:t> </a:t>
            </a:r>
            <a:r>
              <a:rPr dirty="0" err="1"/>
              <a:t>запросов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ИИ: Python, NLP и </a:t>
            </a:r>
            <a:r>
              <a:rPr dirty="0" err="1"/>
              <a:t>анализ</a:t>
            </a:r>
            <a:r>
              <a:rPr dirty="0"/>
              <a:t> </a:t>
            </a:r>
            <a:r>
              <a:rPr dirty="0" err="1"/>
              <a:t>тональности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адаптации</a:t>
            </a:r>
            <a:r>
              <a:rPr dirty="0"/>
              <a:t> </a:t>
            </a:r>
            <a:r>
              <a:rPr dirty="0" err="1"/>
              <a:t>терапии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23775" y="346104"/>
            <a:ext cx="1068225" cy="795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775" y="-1"/>
            <a:ext cx="1072544" cy="34610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74043" y="346104"/>
            <a:ext cx="767687" cy="767687"/>
          </a:xfrm>
          <a:prstGeom prst="rect">
            <a:avLst/>
          </a:prstGeom>
        </p:spPr>
      </p:pic>
      <p:pic>
        <p:nvPicPr>
          <p:cNvPr id="8" name="Объект 3" descr="Клиент-серверная архитектура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350" y="3303835"/>
            <a:ext cx="5043875" cy="325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57871" y="3303835"/>
            <a:ext cx="4816172" cy="3258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8608770" y="3652583"/>
              <a:ext cx="735840" cy="27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45770" y="3589583"/>
                <a:ext cx="861480" cy="15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</TotalTime>
  <Words>440</Words>
  <Application>Microsoft Office PowerPoint</Application>
  <PresentationFormat>Широкоэкранный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Wingdings 3</vt:lpstr>
      <vt:lpstr>Ion</vt:lpstr>
      <vt:lpstr>Социальный проект: "Шаг к жизни".</vt:lpstr>
      <vt:lpstr>Актуальность и цель</vt:lpstr>
      <vt:lpstr>Как чувствует себя человек с ПТСР?</vt:lpstr>
      <vt:lpstr>Концепция системы</vt:lpstr>
      <vt:lpstr>Особенности и уникальность</vt:lpstr>
      <vt:lpstr>Интерфейс системы</vt:lpstr>
      <vt:lpstr>Анализ конкурентов и преимущества</vt:lpstr>
      <vt:lpstr>Анализ конкурентов</vt:lpstr>
      <vt:lpstr>Архитектура системы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психоэмоциональной поддержки и восстановления для людей страдающих от ПТСР "Шаг к жизни".</dc:title>
  <dc:creator>Никита Мудриченко</dc:creator>
  <cp:lastModifiedBy>Роман Медяник</cp:lastModifiedBy>
  <cp:revision>9</cp:revision>
  <dcterms:created xsi:type="dcterms:W3CDTF">2024-11-19T12:18:50Z</dcterms:created>
  <dcterms:modified xsi:type="dcterms:W3CDTF">2025-02-17T18:13:01Z</dcterms:modified>
</cp:coreProperties>
</file>